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1"/>
  </p:notesMasterIdLst>
  <p:sldIdLst>
    <p:sldId id="335" r:id="rId5"/>
    <p:sldId id="452" r:id="rId6"/>
    <p:sldId id="387" r:id="rId7"/>
    <p:sldId id="375" r:id="rId8"/>
    <p:sldId id="361" r:id="rId9"/>
    <p:sldId id="385" r:id="rId10"/>
    <p:sldId id="369" r:id="rId11"/>
    <p:sldId id="437" r:id="rId12"/>
    <p:sldId id="415" r:id="rId13"/>
    <p:sldId id="438" r:id="rId14"/>
    <p:sldId id="409" r:id="rId15"/>
    <p:sldId id="439" r:id="rId16"/>
    <p:sldId id="449" r:id="rId17"/>
    <p:sldId id="441" r:id="rId18"/>
    <p:sldId id="436" r:id="rId19"/>
    <p:sldId id="454" r:id="rId20"/>
    <p:sldId id="456" r:id="rId21"/>
    <p:sldId id="442" r:id="rId22"/>
    <p:sldId id="440" r:id="rId23"/>
    <p:sldId id="443" r:id="rId24"/>
    <p:sldId id="444" r:id="rId25"/>
    <p:sldId id="445" r:id="rId26"/>
    <p:sldId id="457" r:id="rId27"/>
    <p:sldId id="446" r:id="rId28"/>
    <p:sldId id="448" r:id="rId29"/>
    <p:sldId id="35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7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9591" autoAdjust="0"/>
  </p:normalViewPr>
  <p:slideViewPr>
    <p:cSldViewPr snapToGrid="0">
      <p:cViewPr varScale="1">
        <p:scale>
          <a:sx n="77" d="100"/>
          <a:sy n="77" d="100"/>
        </p:scale>
        <p:origin x="883" y="67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138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14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06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9.svg"/><Relationship Id="rId7" Type="http://schemas.openxmlformats.org/officeDocument/2006/relationships/image" Target="../media/image27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11.svg"/><Relationship Id="rId10" Type="http://schemas.openxmlformats.org/officeDocument/2006/relationships/image" Target="../media/image30.png"/><Relationship Id="rId4" Type="http://schemas.openxmlformats.org/officeDocument/2006/relationships/image" Target="../media/image10.png"/><Relationship Id="rId9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June 1,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Real-time Anomaly Detection for Building Sensors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86003"/>
            <a:ext cx="2487499" cy="3568696"/>
          </a:xfrm>
        </p:spPr>
        <p:txBody>
          <a:bodyPr/>
          <a:lstStyle/>
          <a:p>
            <a:r>
              <a:rPr lang="en-US" sz="2000" dirty="0"/>
              <a:t>High variation in sensor patterns and anomalies types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Placeholder 8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106819D-9044-46BE-BF0A-51E4DCBF56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291" y="2147975"/>
            <a:ext cx="7712209" cy="4034081"/>
          </a:xfrm>
        </p:spPr>
      </p:pic>
    </p:spTree>
    <p:extLst>
      <p:ext uri="{BB962C8B-B14F-4D97-AF65-F5344CB8AC3E}">
        <p14:creationId xmlns:p14="http://schemas.microsoft.com/office/powerpoint/2010/main" val="3464691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Real-time Detection Framework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200150" y="24384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961644" y="2189176"/>
            <a:ext cx="93020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detection model are trained and parameters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detector only reads latest points and uses stored parameters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Footer Placeholder 4">
            <a:extLst>
              <a:ext uri="{FF2B5EF4-FFF2-40B4-BE49-F238E27FC236}">
                <a16:creationId xmlns:a16="http://schemas.microsoft.com/office/drawing/2014/main" id="{5529843A-0DD7-4C31-A66A-469A47FDA95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A4F378-2520-4001-BFA1-62B5D1B40F81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00968DE-925E-426A-8A0E-301E0108CA2F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A536187-0F09-4603-87CB-9A8D544832A3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A925BDC-7F18-4A60-9F91-2C6DA9D6A298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331FA2-63B0-48A3-81C0-FBE3A107E0F2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A9426E-31C3-42D7-AA66-A108C184211F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F83846A-0285-4855-A021-B93DC53573E8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E5D4DEB-273A-4E33-9B95-2EB337FFBD06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8E9AE3D-374F-4972-A1A5-FDBA1CC62A4A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82E637-297E-4EE8-86BB-B4D35F529D82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C55EE3-B01E-43AC-9B9C-6BD18229BAEC}"/>
              </a:ext>
            </a:extLst>
          </p:cNvPr>
          <p:cNvGrpSpPr/>
          <p:nvPr/>
        </p:nvGrpSpPr>
        <p:grpSpPr>
          <a:xfrm>
            <a:off x="2387065" y="3642212"/>
            <a:ext cx="7125921" cy="2033223"/>
            <a:chOff x="2019821" y="3922386"/>
            <a:chExt cx="7125921" cy="2033223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1AD132B-69A2-44D8-931B-14DDC8DE7E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31904A4-0810-46B3-9BB8-7A54EA1FE62B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5F80704-44BF-46C4-8973-A5CB7F99A12B}"/>
                </a:ext>
              </a:extLst>
            </p:cNvPr>
            <p:cNvGrpSpPr/>
            <p:nvPr/>
          </p:nvGrpSpPr>
          <p:grpSpPr>
            <a:xfrm>
              <a:off x="2019821" y="3922386"/>
              <a:ext cx="7125921" cy="2033223"/>
              <a:chOff x="2037513" y="3861139"/>
              <a:chExt cx="7125921" cy="2033223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FB6F9CF-2696-48D4-ACF5-E17FF86BA6DF}"/>
                  </a:ext>
                </a:extLst>
              </p:cNvPr>
              <p:cNvGrpSpPr/>
              <p:nvPr/>
            </p:nvGrpSpPr>
            <p:grpSpPr>
              <a:xfrm>
                <a:off x="2037513" y="4668193"/>
                <a:ext cx="4733795" cy="1226169"/>
                <a:chOff x="910938" y="1639039"/>
                <a:chExt cx="7239986" cy="2067756"/>
              </a:xfrm>
            </p:grpSpPr>
            <p:pic>
              <p:nvPicPr>
                <p:cNvPr id="27" name="Graphic 26">
                  <a:extLst>
                    <a:ext uri="{FF2B5EF4-FFF2-40B4-BE49-F238E27FC236}">
                      <a16:creationId xmlns:a16="http://schemas.microsoft.com/office/drawing/2014/main" id="{8394983A-4789-48D5-AEAB-31CDBAEA2C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28" name="Graphic 27">
                  <a:extLst>
                    <a:ext uri="{FF2B5EF4-FFF2-40B4-BE49-F238E27FC236}">
                      <a16:creationId xmlns:a16="http://schemas.microsoft.com/office/drawing/2014/main" id="{70F9F3AB-EA6F-4175-A791-A6112350A3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29" name="Graphic 28">
                  <a:extLst>
                    <a:ext uri="{FF2B5EF4-FFF2-40B4-BE49-F238E27FC236}">
                      <a16:creationId xmlns:a16="http://schemas.microsoft.com/office/drawing/2014/main" id="{15B14315-B2CD-4395-90CE-A627FA0BE1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5548C54D-9539-471D-9445-29EBD3D603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0938" y="2672916"/>
                  <a:ext cx="688792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FE30FA02-4978-4106-8D04-8D736494F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2" name="Graphic 41">
                <a:extLst>
                  <a:ext uri="{FF2B5EF4-FFF2-40B4-BE49-F238E27FC236}">
                    <a16:creationId xmlns:a16="http://schemas.microsoft.com/office/drawing/2014/main" id="{D0A898EB-87ED-44D5-9081-E033E0109C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46" name="Graphic 45" descr="Paper">
                <a:extLst>
                  <a:ext uri="{FF2B5EF4-FFF2-40B4-BE49-F238E27FC236}">
                    <a16:creationId xmlns:a16="http://schemas.microsoft.com/office/drawing/2014/main" id="{D63B2160-C21F-4ECB-9EB7-CE8A75E1B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62166828-167E-4339-BE2F-CA7D5AFE36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15EAAC61-9858-4C2C-9C82-35D63F34E3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329E408-874F-4475-AB05-F86C080F5B28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2E87B99-0307-49A7-B382-1FD5B42A8C71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7C614C5A-DFCD-491E-9F0B-11000D1FD7D6}"/>
                  </a:ext>
                </a:extLst>
              </p:cNvPr>
              <p:cNvSpPr txBox="1"/>
              <p:nvPr/>
            </p:nvSpPr>
            <p:spPr>
              <a:xfrm>
                <a:off x="2737869" y="3957302"/>
                <a:ext cx="16273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Weekly/Monthly to Update Model</a:t>
                </a:r>
              </a:p>
            </p:txBody>
          </p: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543E0A2E-0AFE-4D27-A87E-4D0D4CBC55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B391AE2-3588-4E7F-AB15-BED0E32BCC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17410" y="4660004"/>
            <a:ext cx="686922" cy="12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27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LSTM Encoder-Decoder Model Selected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Identified as a successful model on IoT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Able to run in an unsupervised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Flexible model to handle different sensor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Has tunable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E1A5DB-1722-4A3F-9B5E-8FAE9046C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243" y="2083773"/>
            <a:ext cx="1320753" cy="379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37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380698" cy="3568696"/>
          </a:xfrm>
        </p:spPr>
        <p:txBody>
          <a:bodyPr/>
          <a:lstStyle/>
          <a:p>
            <a:r>
              <a:rPr lang="en-US" sz="2000" dirty="0"/>
              <a:t>Two Model Setups Considered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8CC971-6B76-4ED3-AA5F-29E0ABD5A2ED}"/>
              </a:ext>
            </a:extLst>
          </p:cNvPr>
          <p:cNvSpPr/>
          <p:nvPr/>
        </p:nvSpPr>
        <p:spPr>
          <a:xfrm>
            <a:off x="6362299" y="3931908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7BCDFC-62B6-49A1-A4A6-AD8CFF39015B}"/>
              </a:ext>
            </a:extLst>
          </p:cNvPr>
          <p:cNvSpPr/>
          <p:nvPr/>
        </p:nvSpPr>
        <p:spPr>
          <a:xfrm>
            <a:off x="7137937" y="3931907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50B95F-C0EE-4540-87D4-B80BBA14371C}"/>
              </a:ext>
            </a:extLst>
          </p:cNvPr>
          <p:cNvSpPr/>
          <p:nvPr/>
        </p:nvSpPr>
        <p:spPr>
          <a:xfrm>
            <a:off x="7913575" y="3931906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CEB883A-5CDA-469A-A6A0-692A3BF441F5}"/>
              </a:ext>
            </a:extLst>
          </p:cNvPr>
          <p:cNvCxnSpPr>
            <a:stCxn id="3" idx="3"/>
            <a:endCxn id="9" idx="1"/>
          </p:cNvCxnSpPr>
          <p:nvPr/>
        </p:nvCxnSpPr>
        <p:spPr>
          <a:xfrm flipV="1">
            <a:off x="6901314" y="4178555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77AE62-9E24-4EE2-BCDD-ACFFE4275046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7676952" y="4178554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49ECD34-0157-4065-9C9D-DC6F50B10E60}"/>
              </a:ext>
            </a:extLst>
          </p:cNvPr>
          <p:cNvSpPr/>
          <p:nvPr/>
        </p:nvSpPr>
        <p:spPr>
          <a:xfrm>
            <a:off x="8656328" y="3931905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23D8C7-2FFC-4C9C-AAFC-CA3B255A93EC}"/>
              </a:ext>
            </a:extLst>
          </p:cNvPr>
          <p:cNvSpPr/>
          <p:nvPr/>
        </p:nvSpPr>
        <p:spPr>
          <a:xfrm>
            <a:off x="9417541" y="3931902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1EBFD-A077-40A9-BD2B-4DBA8A7E35FF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452590" y="4178553"/>
            <a:ext cx="2037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E078D69-65A6-4594-9F0C-F6EB531C9BD7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9195343" y="4178550"/>
            <a:ext cx="222198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42CC66C-80B1-4D91-9E07-7A01C59EA954}"/>
              </a:ext>
            </a:extLst>
          </p:cNvPr>
          <p:cNvSpPr/>
          <p:nvPr/>
        </p:nvSpPr>
        <p:spPr>
          <a:xfrm>
            <a:off x="6362299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383C63F-39FA-4B52-A417-9B3CC5291851}"/>
              </a:ext>
            </a:extLst>
          </p:cNvPr>
          <p:cNvSpPr/>
          <p:nvPr/>
        </p:nvSpPr>
        <p:spPr>
          <a:xfrm>
            <a:off x="7137937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39717AF-3702-4BC2-B1C3-C75A85E3A317}"/>
              </a:ext>
            </a:extLst>
          </p:cNvPr>
          <p:cNvSpPr/>
          <p:nvPr/>
        </p:nvSpPr>
        <p:spPr>
          <a:xfrm>
            <a:off x="7913575" y="3358008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2D8CE00-5E01-4626-B6CE-D109B8CF98B0}"/>
              </a:ext>
            </a:extLst>
          </p:cNvPr>
          <p:cNvSpPr/>
          <p:nvPr/>
        </p:nvSpPr>
        <p:spPr>
          <a:xfrm>
            <a:off x="7913574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X-2’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C8118B7-EF7C-4F96-8D63-DE102DE730A5}"/>
              </a:ext>
            </a:extLst>
          </p:cNvPr>
          <p:cNvSpPr/>
          <p:nvPr/>
        </p:nvSpPr>
        <p:spPr>
          <a:xfrm>
            <a:off x="8663940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X-1’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7CB61F2-E3C7-4025-91CF-099D06AC8BC1}"/>
              </a:ext>
            </a:extLst>
          </p:cNvPr>
          <p:cNvSpPr/>
          <p:nvPr/>
        </p:nvSpPr>
        <p:spPr>
          <a:xfrm>
            <a:off x="9427552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X0’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E4AC26D-BACC-405B-9D93-10C4EF4F4E39}"/>
              </a:ext>
            </a:extLst>
          </p:cNvPr>
          <p:cNvCxnSpPr>
            <a:cxnSpLocks/>
            <a:stCxn id="33" idx="4"/>
            <a:endCxn id="3" idx="0"/>
          </p:cNvCxnSpPr>
          <p:nvPr/>
        </p:nvCxnSpPr>
        <p:spPr>
          <a:xfrm>
            <a:off x="6631807" y="3639542"/>
            <a:ext cx="0" cy="292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E5B8E91-7479-45F2-8D52-BC6D7F8C33DF}"/>
              </a:ext>
            </a:extLst>
          </p:cNvPr>
          <p:cNvCxnSpPr>
            <a:cxnSpLocks/>
            <a:stCxn id="35" idx="4"/>
            <a:endCxn id="9" idx="0"/>
          </p:cNvCxnSpPr>
          <p:nvPr/>
        </p:nvCxnSpPr>
        <p:spPr>
          <a:xfrm>
            <a:off x="7407445" y="3639542"/>
            <a:ext cx="0" cy="292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F80F62F-967C-4F0F-A3E9-1CFC07E48A13}"/>
              </a:ext>
            </a:extLst>
          </p:cNvPr>
          <p:cNvCxnSpPr>
            <a:cxnSpLocks/>
            <a:stCxn id="36" idx="4"/>
            <a:endCxn id="11" idx="0"/>
          </p:cNvCxnSpPr>
          <p:nvPr/>
        </p:nvCxnSpPr>
        <p:spPr>
          <a:xfrm>
            <a:off x="8183083" y="3641950"/>
            <a:ext cx="0" cy="28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8BB6D07-BAF9-4C33-BD7F-983FAC932329}"/>
              </a:ext>
            </a:extLst>
          </p:cNvPr>
          <p:cNvCxnSpPr>
            <a:cxnSpLocks/>
            <a:stCxn id="11" idx="2"/>
            <a:endCxn id="37" idx="0"/>
          </p:cNvCxnSpPr>
          <p:nvPr/>
        </p:nvCxnSpPr>
        <p:spPr>
          <a:xfrm flipH="1">
            <a:off x="8183082" y="4425201"/>
            <a:ext cx="1" cy="294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C214DAE-4167-44CD-87F0-FBD77F97E4F9}"/>
              </a:ext>
            </a:extLst>
          </p:cNvPr>
          <p:cNvCxnSpPr>
            <a:cxnSpLocks/>
            <a:stCxn id="16" idx="2"/>
            <a:endCxn id="38" idx="0"/>
          </p:cNvCxnSpPr>
          <p:nvPr/>
        </p:nvCxnSpPr>
        <p:spPr>
          <a:xfrm>
            <a:off x="8925836" y="4425200"/>
            <a:ext cx="7612" cy="294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73D063-8F4B-481C-9D65-15FC4686399F}"/>
              </a:ext>
            </a:extLst>
          </p:cNvPr>
          <p:cNvCxnSpPr>
            <a:cxnSpLocks/>
            <a:stCxn id="17" idx="2"/>
            <a:endCxn id="39" idx="0"/>
          </p:cNvCxnSpPr>
          <p:nvPr/>
        </p:nvCxnSpPr>
        <p:spPr>
          <a:xfrm>
            <a:off x="9687049" y="4425197"/>
            <a:ext cx="10011" cy="294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28A3D59-6E27-4EF3-9604-10AAB4135A5E}"/>
              </a:ext>
            </a:extLst>
          </p:cNvPr>
          <p:cNvSpPr/>
          <p:nvPr/>
        </p:nvSpPr>
        <p:spPr>
          <a:xfrm>
            <a:off x="2591193" y="3931908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C40835C-7269-4057-8360-583CD40D3585}"/>
              </a:ext>
            </a:extLst>
          </p:cNvPr>
          <p:cNvSpPr/>
          <p:nvPr/>
        </p:nvSpPr>
        <p:spPr>
          <a:xfrm>
            <a:off x="3366831" y="3931907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825D886-4FB5-4B8E-B2F5-A8FE313A17A3}"/>
              </a:ext>
            </a:extLst>
          </p:cNvPr>
          <p:cNvSpPr/>
          <p:nvPr/>
        </p:nvSpPr>
        <p:spPr>
          <a:xfrm>
            <a:off x="4142469" y="3931906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3E4E46A-71B7-4D0F-9DD1-D94B6669BE67}"/>
              </a:ext>
            </a:extLst>
          </p:cNvPr>
          <p:cNvCxnSpPr>
            <a:stCxn id="63" idx="3"/>
            <a:endCxn id="64" idx="1"/>
          </p:cNvCxnSpPr>
          <p:nvPr/>
        </p:nvCxnSpPr>
        <p:spPr>
          <a:xfrm flipV="1">
            <a:off x="3130208" y="4178555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0ED47AFF-4BBD-4438-A0DC-CE0770A31CC7}"/>
              </a:ext>
            </a:extLst>
          </p:cNvPr>
          <p:cNvCxnSpPr>
            <a:cxnSpLocks/>
            <a:stCxn id="64" idx="3"/>
            <a:endCxn id="65" idx="1"/>
          </p:cNvCxnSpPr>
          <p:nvPr/>
        </p:nvCxnSpPr>
        <p:spPr>
          <a:xfrm flipV="1">
            <a:off x="3905846" y="4178554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F922B20F-9B9E-4227-B662-F441FABA8BCD}"/>
              </a:ext>
            </a:extLst>
          </p:cNvPr>
          <p:cNvSpPr/>
          <p:nvPr/>
        </p:nvSpPr>
        <p:spPr>
          <a:xfrm>
            <a:off x="2591193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EFA36C2-4A66-49A8-ADDF-DEF995FF7E9F}"/>
              </a:ext>
            </a:extLst>
          </p:cNvPr>
          <p:cNvSpPr/>
          <p:nvPr/>
        </p:nvSpPr>
        <p:spPr>
          <a:xfrm>
            <a:off x="3366831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7972D9A-AA9D-4EB8-ABC0-5D75443E05E2}"/>
              </a:ext>
            </a:extLst>
          </p:cNvPr>
          <p:cNvSpPr/>
          <p:nvPr/>
        </p:nvSpPr>
        <p:spPr>
          <a:xfrm>
            <a:off x="4142469" y="3358008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884F6C8-8237-4AA0-BBB2-7AACC7AE8BF4}"/>
              </a:ext>
            </a:extLst>
          </p:cNvPr>
          <p:cNvSpPr/>
          <p:nvPr/>
        </p:nvSpPr>
        <p:spPr>
          <a:xfrm>
            <a:off x="4142468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X1’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D63C0EE-2771-4930-BC5F-EAAA2610660A}"/>
              </a:ext>
            </a:extLst>
          </p:cNvPr>
          <p:cNvCxnSpPr>
            <a:cxnSpLocks/>
            <a:stCxn id="72" idx="4"/>
            <a:endCxn id="63" idx="0"/>
          </p:cNvCxnSpPr>
          <p:nvPr/>
        </p:nvCxnSpPr>
        <p:spPr>
          <a:xfrm>
            <a:off x="2860701" y="3639542"/>
            <a:ext cx="0" cy="292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81E0961-35C5-4CB8-8154-8F2F751ADA63}"/>
              </a:ext>
            </a:extLst>
          </p:cNvPr>
          <p:cNvCxnSpPr>
            <a:cxnSpLocks/>
            <a:stCxn id="73" idx="4"/>
            <a:endCxn id="64" idx="0"/>
          </p:cNvCxnSpPr>
          <p:nvPr/>
        </p:nvCxnSpPr>
        <p:spPr>
          <a:xfrm>
            <a:off x="3636339" y="3639542"/>
            <a:ext cx="0" cy="292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6A082B2-D2CB-42DD-8669-4DE1E31F76D3}"/>
              </a:ext>
            </a:extLst>
          </p:cNvPr>
          <p:cNvCxnSpPr>
            <a:cxnSpLocks/>
            <a:stCxn id="74" idx="4"/>
            <a:endCxn id="65" idx="0"/>
          </p:cNvCxnSpPr>
          <p:nvPr/>
        </p:nvCxnSpPr>
        <p:spPr>
          <a:xfrm>
            <a:off x="4411977" y="3641950"/>
            <a:ext cx="0" cy="28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7750F36-69E5-429E-AE2E-065491300B2A}"/>
              </a:ext>
            </a:extLst>
          </p:cNvPr>
          <p:cNvCxnSpPr>
            <a:cxnSpLocks/>
            <a:stCxn id="65" idx="2"/>
            <a:endCxn id="75" idx="0"/>
          </p:cNvCxnSpPr>
          <p:nvPr/>
        </p:nvCxnSpPr>
        <p:spPr>
          <a:xfrm flipH="1">
            <a:off x="4411976" y="4425201"/>
            <a:ext cx="1" cy="294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C22D0095-FDAC-4093-B649-B0C90345CCB0}"/>
              </a:ext>
            </a:extLst>
          </p:cNvPr>
          <p:cNvSpPr txBox="1"/>
          <p:nvPr/>
        </p:nvSpPr>
        <p:spPr>
          <a:xfrm>
            <a:off x="2860700" y="5298689"/>
            <a:ext cx="2231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Next Point Prediction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(Many-to-One)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1677EBD-B212-449C-A139-810FEC095C52}"/>
              </a:ext>
            </a:extLst>
          </p:cNvPr>
          <p:cNvSpPr txBox="1"/>
          <p:nvPr/>
        </p:nvSpPr>
        <p:spPr>
          <a:xfrm>
            <a:off x="7137937" y="5298688"/>
            <a:ext cx="2549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Sequence Reconstruction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(Many-to-Many, Seq2Seq)</a:t>
            </a:r>
          </a:p>
        </p:txBody>
      </p:sp>
    </p:spTree>
    <p:extLst>
      <p:ext uri="{BB962C8B-B14F-4D97-AF65-F5344CB8AC3E}">
        <p14:creationId xmlns:p14="http://schemas.microsoft.com/office/powerpoint/2010/main" val="3459045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0BB8CA-D7A5-46CE-995E-A1D067CA1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61" y="2030151"/>
            <a:ext cx="10601739" cy="40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265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35086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individual or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Any data already labelled anomalous is removed from training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encoder-decoder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Changing the threshold of labelling an anomaly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7F4EC3-11C9-484F-8C3E-4E4A751761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Current Model Results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1D4782FC-EF69-43F8-B362-DA71E9E8D3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" t="5668" r="16800"/>
          <a:stretch/>
        </p:blipFill>
        <p:spPr>
          <a:xfrm>
            <a:off x="669405" y="2853965"/>
            <a:ext cx="5373278" cy="2552922"/>
          </a:xfrm>
          <a:prstGeom prst="rect">
            <a:avLst/>
          </a:prstGeom>
        </p:spPr>
      </p:pic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E0431E7-1CA7-47D5-B117-96855328F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" t="5675" r="16850"/>
          <a:stretch/>
        </p:blipFill>
        <p:spPr>
          <a:xfrm>
            <a:off x="6149319" y="2839275"/>
            <a:ext cx="5445353" cy="26027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CCFFCF3-044E-4355-B07E-D560305D9A97}"/>
              </a:ext>
            </a:extLst>
          </p:cNvPr>
          <p:cNvSpPr txBox="1"/>
          <p:nvPr/>
        </p:nvSpPr>
        <p:spPr>
          <a:xfrm>
            <a:off x="934429" y="2125327"/>
            <a:ext cx="474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Sequence Reconstruction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6ED5E4-90EF-4A67-992F-DE47779868B9}"/>
              </a:ext>
            </a:extLst>
          </p:cNvPr>
          <p:cNvSpPr txBox="1"/>
          <p:nvPr/>
        </p:nvSpPr>
        <p:spPr>
          <a:xfrm>
            <a:off x="6347284" y="2125327"/>
            <a:ext cx="474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Predicting Next Point</a:t>
            </a:r>
          </a:p>
        </p:txBody>
      </p:sp>
    </p:spTree>
    <p:extLst>
      <p:ext uri="{BB962C8B-B14F-4D97-AF65-F5344CB8AC3E}">
        <p14:creationId xmlns:p14="http://schemas.microsoft.com/office/powerpoint/2010/main" val="1004381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D29891E5-C95D-4447-83BF-D8FCBB4ADE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4115" r="18030" b="3014"/>
          <a:stretch/>
        </p:blipFill>
        <p:spPr>
          <a:xfrm>
            <a:off x="876779" y="1924834"/>
            <a:ext cx="5836356" cy="15521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Current Model Results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EA1B63-32F5-4136-8899-4418805730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5550" r="17446" b="154"/>
          <a:stretch/>
        </p:blipFill>
        <p:spPr>
          <a:xfrm>
            <a:off x="876779" y="5147852"/>
            <a:ext cx="5836356" cy="15521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91A00D-4F58-47B5-8E1F-C750E7E3A8CB}"/>
              </a:ext>
            </a:extLst>
          </p:cNvPr>
          <p:cNvSpPr txBox="1"/>
          <p:nvPr/>
        </p:nvSpPr>
        <p:spPr>
          <a:xfrm>
            <a:off x="6900420" y="2167495"/>
            <a:ext cx="45930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Identifies manually labelled anomalous events quite well</a:t>
            </a:r>
          </a:p>
          <a:p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Needs tuning to avoid incorrect flagging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381677-F625-467E-B649-2EDB3725F8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" t="6253" r="16126" b="3112"/>
          <a:stretch/>
        </p:blipFill>
        <p:spPr>
          <a:xfrm>
            <a:off x="876779" y="3536343"/>
            <a:ext cx="6023642" cy="155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10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To-Date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Data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Technology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3811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Data Access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Historical or streaming data not currently available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on parsing data using 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Manually downloading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4287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MDS Project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3F0BAD-B476-4660-9685-F7750B881614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699" y="2285451"/>
            <a:ext cx="1828800" cy="1829903"/>
          </a:xfrm>
          <a:prstGeom prst="rect">
            <a:avLst/>
          </a:prstGeom>
        </p:spPr>
      </p:pic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3C7C96A-221C-AE40-93BD-DEE8EB1C21D2}"/>
              </a:ext>
            </a:extLst>
          </p:cNvPr>
          <p:cNvSpPr>
            <a:spLocks noGrp="1"/>
          </p:cNvSpPr>
          <p:nvPr/>
        </p:nvSpPr>
        <p:spPr>
          <a:xfrm>
            <a:off x="1028699" y="4289109"/>
            <a:ext cx="1828800" cy="401220"/>
          </a:xfrm>
          <a:prstGeom prst="rect">
            <a:avLst/>
          </a:prstGeom>
        </p:spPr>
        <p:txBody>
          <a:bodyPr lIns="0" tIns="0" rIns="0" bIns="0" rtlCol="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Nathan Smith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73BE7C-B722-5845-8136-4CB57B98DCDD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791684" y="2284609"/>
            <a:ext cx="1847286" cy="1886018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33C0129-A6FD-0B47-9C25-74B63336F76E}"/>
              </a:ext>
            </a:extLst>
          </p:cNvPr>
          <p:cNvSpPr>
            <a:spLocks noGrp="1"/>
          </p:cNvSpPr>
          <p:nvPr/>
        </p:nvSpPr>
        <p:spPr>
          <a:xfrm>
            <a:off x="3784599" y="4308158"/>
            <a:ext cx="1828800" cy="401221"/>
          </a:xfrm>
          <a:prstGeom prst="rect">
            <a:avLst/>
          </a:prstGeom>
        </p:spPr>
        <p:txBody>
          <a:bodyPr lIns="0" tIns="0" rIns="0" bIns="0" rtlCol="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Mitch Harris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26F6DE-906E-4EBB-9268-D156A7441E46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0499" y="2286003"/>
            <a:ext cx="1828800" cy="18288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2BF7C473-B533-F247-A897-1EBD503D856A}"/>
              </a:ext>
            </a:extLst>
          </p:cNvPr>
          <p:cNvSpPr>
            <a:spLocks noGrp="1"/>
          </p:cNvSpPr>
          <p:nvPr/>
        </p:nvSpPr>
        <p:spPr>
          <a:xfrm>
            <a:off x="6531511" y="4289108"/>
            <a:ext cx="1828800" cy="420271"/>
          </a:xfrm>
          <a:prstGeom prst="rect">
            <a:avLst/>
          </a:prstGeom>
        </p:spPr>
        <p:txBody>
          <a:bodyPr lIns="0" tIns="0" rIns="0" bIns="0"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/>
              <a:t>Ryan Koenig</a:t>
            </a:r>
          </a:p>
        </p:txBody>
      </p:sp>
    </p:spTree>
    <p:extLst>
      <p:ext uri="{BB962C8B-B14F-4D97-AF65-F5344CB8AC3E}">
        <p14:creationId xmlns:p14="http://schemas.microsoft.com/office/powerpoint/2010/main" val="2300005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Labelling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What is an anomaly?</a:t>
            </a:r>
          </a:p>
          <a:p>
            <a:r>
              <a:rPr lang="en-US" sz="2000" dirty="0"/>
              <a:t>Built an interactive app to support this</a:t>
            </a:r>
          </a:p>
          <a:p>
            <a:r>
              <a:rPr lang="en-US" sz="2000" dirty="0"/>
              <a:t>Still time intensive</a:t>
            </a:r>
          </a:p>
          <a:p>
            <a:r>
              <a:rPr lang="en-US" sz="2000" dirty="0"/>
              <a:t>Labelling is subjective</a:t>
            </a:r>
          </a:p>
          <a:p>
            <a:r>
              <a:rPr lang="en-US" sz="2000" dirty="0"/>
              <a:t>How to evaluate results?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4AB49D-BCF9-473E-A6EF-AA0B069FD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21" b="10329"/>
          <a:stretch/>
        </p:blipFill>
        <p:spPr>
          <a:xfrm>
            <a:off x="6072187" y="2083773"/>
            <a:ext cx="4848323" cy="195055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D377ED4-6143-4A06-B656-BC3D42FFCB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28" b="12551"/>
          <a:stretch/>
        </p:blipFill>
        <p:spPr>
          <a:xfrm>
            <a:off x="6096000" y="4070351"/>
            <a:ext cx="4647949" cy="202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09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Technology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b="1" dirty="0"/>
              <a:t>A lot of tech to learn/explore in a short period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408031-1C80-404C-900E-16262CCE42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6196" b="38507"/>
          <a:stretch/>
        </p:blipFill>
        <p:spPr>
          <a:xfrm>
            <a:off x="697654" y="3095573"/>
            <a:ext cx="3077017" cy="77838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71C7CE-B7EA-403A-8788-3C3BB9FF78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9725" b="37457"/>
          <a:stretch/>
        </p:blipFill>
        <p:spPr>
          <a:xfrm>
            <a:off x="615907" y="4683528"/>
            <a:ext cx="3158764" cy="72076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799AAF-45E3-4061-9A59-D7DDF1926A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25046" y="3045116"/>
            <a:ext cx="1039704" cy="10604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17F6C1-1C40-48FD-958F-866BDC90D7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26" y="3241654"/>
            <a:ext cx="2233169" cy="5740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4668C4-113C-4D28-8738-40DEF8B29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717" y="4643116"/>
            <a:ext cx="1812853" cy="7095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98E78C-F3B3-4CD8-A836-B27C2D806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26" y="4726915"/>
            <a:ext cx="2211248" cy="64126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D5F21E6-9CC2-4FD1-979C-721D562C30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168" y="3465315"/>
            <a:ext cx="1378507" cy="15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96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Continued 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1561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9891E5-C95D-4447-83BF-D8FCBB4ADE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" t="6253" r="16126" b="3112"/>
          <a:stretch/>
        </p:blipFill>
        <p:spPr>
          <a:xfrm>
            <a:off x="876779" y="1904214"/>
            <a:ext cx="5836356" cy="23911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Model Evaluation and Tuning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EA1B63-32F5-4136-8899-4418805730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5550" r="17446" b="154"/>
          <a:stretch/>
        </p:blipFill>
        <p:spPr>
          <a:xfrm>
            <a:off x="876779" y="4278608"/>
            <a:ext cx="5836356" cy="2397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91A00D-4F58-47B5-8E1F-C750E7E3A8CB}"/>
              </a:ext>
            </a:extLst>
          </p:cNvPr>
          <p:cNvSpPr txBox="1"/>
          <p:nvPr/>
        </p:nvSpPr>
        <p:spPr>
          <a:xfrm>
            <a:off x="6900421" y="2441542"/>
            <a:ext cx="4414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Determine best default model parameters (window size)</a:t>
            </a:r>
          </a:p>
          <a:p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Which method to use (point predict or sequence reconstruct)</a:t>
            </a:r>
          </a:p>
          <a:p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Determine method for auto-threshold identification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Evaluate additional sensors</a:t>
            </a:r>
          </a:p>
          <a:p>
            <a:pPr marL="285750" indent="-285750">
              <a:buFontTx/>
              <a:buChar char="-"/>
            </a:pP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814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Implement Model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10325100" cy="975671"/>
          </a:xfrm>
        </p:spPr>
        <p:txBody>
          <a:bodyPr/>
          <a:lstStyle/>
          <a:p>
            <a:r>
              <a:rPr lang="en-US" sz="2000" dirty="0"/>
              <a:t>Put the model into the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DC646B-2ABF-42E1-8730-0EF744729064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3323871-DC8D-4E59-A9DB-00C7EDA173C0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6FDDDE8-4E1D-4AC0-833F-CA236F5ADC4A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D4DACE-C746-49B8-9717-E03E260737F3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1CC5BD3-B2B8-49C6-A2D0-76CEF8667E48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98382C-4CD0-4638-B5F7-EB00263EF007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58D6CEC-2B41-4760-8E5F-CC68198AE7DE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2C6FB12-1C47-4EC4-AACE-34BB5E96F057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E96DF82-CED1-495B-BF03-60197EDCE911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53C09BD-EAB3-40A2-BA08-926C31817D28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462D982-8C9D-4C5D-AAFF-2141FC6D0613}"/>
              </a:ext>
            </a:extLst>
          </p:cNvPr>
          <p:cNvGrpSpPr/>
          <p:nvPr/>
        </p:nvGrpSpPr>
        <p:grpSpPr>
          <a:xfrm>
            <a:off x="2396691" y="3642212"/>
            <a:ext cx="7116295" cy="2033223"/>
            <a:chOff x="2029447" y="3922386"/>
            <a:chExt cx="7116295" cy="2033223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ADD7E98-8666-4866-9256-8FCF6BBFF3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AA6980A-CB98-4CF5-B3B3-76B5C616A957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773B259-BD67-41C5-AF64-0FC8E9A9C3FE}"/>
                </a:ext>
              </a:extLst>
            </p:cNvPr>
            <p:cNvGrpSpPr/>
            <p:nvPr/>
          </p:nvGrpSpPr>
          <p:grpSpPr>
            <a:xfrm>
              <a:off x="2029447" y="3922386"/>
              <a:ext cx="7116295" cy="2033223"/>
              <a:chOff x="2047139" y="3861139"/>
              <a:chExt cx="7116295" cy="2033223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0FD94F74-0A12-4D70-A802-F8A7783C72DD}"/>
                  </a:ext>
                </a:extLst>
              </p:cNvPr>
              <p:cNvGrpSpPr/>
              <p:nvPr/>
            </p:nvGrpSpPr>
            <p:grpSpPr>
              <a:xfrm>
                <a:off x="2047139" y="4668193"/>
                <a:ext cx="4724169" cy="1226169"/>
                <a:chOff x="925660" y="1639039"/>
                <a:chExt cx="7225264" cy="2067756"/>
              </a:xfrm>
            </p:grpSpPr>
            <p:pic>
              <p:nvPicPr>
                <p:cNvPr id="31" name="Graphic 30">
                  <a:extLst>
                    <a:ext uri="{FF2B5EF4-FFF2-40B4-BE49-F238E27FC236}">
                      <a16:creationId xmlns:a16="http://schemas.microsoft.com/office/drawing/2014/main" id="{39599BEC-4276-4CD7-9874-F8B619EF8D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32" name="Graphic 31">
                  <a:extLst>
                    <a:ext uri="{FF2B5EF4-FFF2-40B4-BE49-F238E27FC236}">
                      <a16:creationId xmlns:a16="http://schemas.microsoft.com/office/drawing/2014/main" id="{67FE7CFD-C810-4062-9EB5-E3918ECB01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33" name="Graphic 32">
                  <a:extLst>
                    <a:ext uri="{FF2B5EF4-FFF2-40B4-BE49-F238E27FC236}">
                      <a16:creationId xmlns:a16="http://schemas.microsoft.com/office/drawing/2014/main" id="{DDFDF860-FB52-4759-995C-4A9E7C380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BFF7D1B7-1E3A-42C7-83C4-9A25F48AF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5660" y="2672916"/>
                  <a:ext cx="67407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>
                  <a:extLst>
                    <a:ext uri="{FF2B5EF4-FFF2-40B4-BE49-F238E27FC236}">
                      <a16:creationId xmlns:a16="http://schemas.microsoft.com/office/drawing/2014/main" id="{367DA528-B67A-48B3-8E01-576AF9B168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2F385E7-7D0F-4BEB-B43D-B6BBB64A2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24" name="Graphic 23" descr="Paper">
                <a:extLst>
                  <a:ext uri="{FF2B5EF4-FFF2-40B4-BE49-F238E27FC236}">
                    <a16:creationId xmlns:a16="http://schemas.microsoft.com/office/drawing/2014/main" id="{ADCE5C82-2DE9-4B94-A3A0-CBB76C8BF2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84AAABC7-81F4-4209-890A-E74BAD8950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DF5FCF2-65BA-4B23-A4A1-8482B9DFD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9DF955A-D75B-4FA2-91E9-1F608FF40B57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4E887B9-A999-43E7-BC59-895598F64588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AB16921-3048-4629-AC00-05443530D234}"/>
                  </a:ext>
                </a:extLst>
              </p:cNvPr>
              <p:cNvSpPr txBox="1"/>
              <p:nvPr/>
            </p:nvSpPr>
            <p:spPr>
              <a:xfrm>
                <a:off x="2737869" y="3957302"/>
                <a:ext cx="16273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Weekly/Monthly to Update Model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807FAF6B-64F0-4B6A-BA73-7542E25463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0F0B40A7-29B5-4F07-8842-7B941AEF91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79199" y="4660004"/>
            <a:ext cx="686922" cy="12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54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Dashboard/Notification System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Likely built directly into </a:t>
            </a:r>
            <a:r>
              <a:rPr lang="en-US" sz="2000" dirty="0" err="1"/>
              <a:t>InfluxDB</a:t>
            </a:r>
            <a:r>
              <a:rPr lang="en-US" sz="2000" dirty="0"/>
              <a:t>, move to Grafana if required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4AB858-D39D-4C13-8263-58B355577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460" y="2964572"/>
            <a:ext cx="4963926" cy="28901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1D171-B14A-4E39-B20A-C01778711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151" y="2964572"/>
            <a:ext cx="4563359" cy="289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39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90600"/>
            <a:ext cx="4837176" cy="4837176"/>
          </a:xfrm>
        </p:spPr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Project Background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Current Progress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Challenges To-Date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Steps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Urban Data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Approach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196382"/>
            <a:ext cx="5407612" cy="4000232"/>
          </a:xfrm>
        </p:spPr>
        <p:txBody>
          <a:bodyPr/>
          <a:lstStyle/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A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dvance data access, data management and data analytics capabilities on UBC campus.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 and natural assets.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290" y="2192811"/>
            <a:ext cx="1740025" cy="12059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3E0C367-2827-4D2A-A48E-C1E7ACD5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Urban Data Lab (UDL)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A34C0-1D8D-4343-A561-12B515BC8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17" y="3709334"/>
            <a:ext cx="4083924" cy="2270649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Description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– no system in place to identify this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71376" y="2510102"/>
            <a:ext cx="4580972" cy="312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Approach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Continued 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427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Campus Energy Center (CEC) Boiler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70+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Temperature, Pressure, Flow, Gas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Varying resolution (1 min – 15 min)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~2-4 years available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896</TotalTime>
  <Words>1006</Words>
  <Application>Microsoft Office PowerPoint</Application>
  <PresentationFormat>Widescreen</PresentationFormat>
  <Paragraphs>260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Nova</vt:lpstr>
      <vt:lpstr>Calibri</vt:lpstr>
      <vt:lpstr>Wingdings</vt:lpstr>
      <vt:lpstr>Theme1</vt:lpstr>
      <vt:lpstr> Real-time Anomaly Detection for Building Sensors Urban Data Lab Capstone Project Status Presentation</vt:lpstr>
      <vt:lpstr>MDS Project Team</vt:lpstr>
      <vt:lpstr>Outline</vt:lpstr>
      <vt:lpstr>Project Background</vt:lpstr>
      <vt:lpstr>Urban Data Lab (UDL) Project Background</vt:lpstr>
      <vt:lpstr>Description Project Background</vt:lpstr>
      <vt:lpstr>Approach Project Background</vt:lpstr>
      <vt:lpstr>Current Progress</vt:lpstr>
      <vt:lpstr>Subset of Data Current Progress</vt:lpstr>
      <vt:lpstr>Subset of Data Current Progress</vt:lpstr>
      <vt:lpstr>Real-time Detection Framework Current Progress</vt:lpstr>
      <vt:lpstr>Anomaly Detection Model Current Progress</vt:lpstr>
      <vt:lpstr>Anomaly Detection Model Current Progress</vt:lpstr>
      <vt:lpstr>Build Model Pipeline Current Progress</vt:lpstr>
      <vt:lpstr>Build Model Pipeline Current Progress</vt:lpstr>
      <vt:lpstr>Current Model Results Current Progress</vt:lpstr>
      <vt:lpstr>Current Model Results Current Progress</vt:lpstr>
      <vt:lpstr>Challenges To-Date</vt:lpstr>
      <vt:lpstr>Data Access Challenges</vt:lpstr>
      <vt:lpstr>Anomaly Labelling Challenges</vt:lpstr>
      <vt:lpstr>Technology Challenges</vt:lpstr>
      <vt:lpstr>Next Steps</vt:lpstr>
      <vt:lpstr>Model Evaluation and Tuning Next Steps</vt:lpstr>
      <vt:lpstr>Implement Model Next Steps</vt:lpstr>
      <vt:lpstr>Dashboard/Notification System Next Steps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99</cp:revision>
  <dcterms:created xsi:type="dcterms:W3CDTF">2021-04-15T15:10:01Z</dcterms:created>
  <dcterms:modified xsi:type="dcterms:W3CDTF">2021-06-01T15:16:34Z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